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0E4C29FE-449E-41D2-B84A-0227ED78D572}" type="datetimeFigureOut">
              <a:rPr lang="en-US" smtClean="0"/>
              <a:t>12/4/2017</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55E460C5-6ECE-41B7-92E9-FB36720D4A3D}" type="slidenum">
              <a:rPr lang="en-US" smtClean="0"/>
              <a:t>‹#›</a:t>
            </a:fld>
            <a:endParaRPr lang="en-US"/>
          </a:p>
        </p:txBody>
      </p:sp>
    </p:spTree>
    <p:extLst>
      <p:ext uri="{BB962C8B-B14F-4D97-AF65-F5344CB8AC3E}">
        <p14:creationId xmlns:p14="http://schemas.microsoft.com/office/powerpoint/2010/main" val="3289389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C29FE-449E-41D2-B84A-0227ED78D572}" type="datetimeFigureOut">
              <a:rPr lang="en-US" smtClean="0"/>
              <a:t>12/4/2017</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5E460C5-6ECE-41B7-92E9-FB36720D4A3D}" type="slidenum">
              <a:rPr lang="en-US" smtClean="0"/>
              <a:t>‹#›</a:t>
            </a:fld>
            <a:endParaRPr lang="en-US"/>
          </a:p>
        </p:txBody>
      </p:sp>
    </p:spTree>
    <p:extLst>
      <p:ext uri="{BB962C8B-B14F-4D97-AF65-F5344CB8AC3E}">
        <p14:creationId xmlns:p14="http://schemas.microsoft.com/office/powerpoint/2010/main" val="1853419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4C29FE-449E-41D2-B84A-0227ED78D572}"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5E460C5-6ECE-41B7-92E9-FB36720D4A3D}" type="slidenum">
              <a:rPr lang="en-US" smtClean="0"/>
              <a:t>‹#›</a:t>
            </a:fld>
            <a:endParaRPr lang="en-US"/>
          </a:p>
        </p:txBody>
      </p:sp>
    </p:spTree>
    <p:extLst>
      <p:ext uri="{BB962C8B-B14F-4D97-AF65-F5344CB8AC3E}">
        <p14:creationId xmlns:p14="http://schemas.microsoft.com/office/powerpoint/2010/main" val="3378009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4C29FE-449E-41D2-B84A-0227ED78D572}"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5E460C5-6ECE-41B7-92E9-FB36720D4A3D}" type="slidenum">
              <a:rPr lang="en-US" smtClean="0"/>
              <a:t>‹#›</a:t>
            </a:fld>
            <a:endParaRPr lang="en-US"/>
          </a:p>
        </p:txBody>
      </p:sp>
    </p:spTree>
    <p:extLst>
      <p:ext uri="{BB962C8B-B14F-4D97-AF65-F5344CB8AC3E}">
        <p14:creationId xmlns:p14="http://schemas.microsoft.com/office/powerpoint/2010/main" val="3233150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4C29FE-449E-41D2-B84A-0227ED78D572}"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5E460C5-6ECE-41B7-92E9-FB36720D4A3D}" type="slidenum">
              <a:rPr lang="en-US" smtClean="0"/>
              <a:t>‹#›</a:t>
            </a:fld>
            <a:endParaRPr lang="en-US"/>
          </a:p>
        </p:txBody>
      </p:sp>
    </p:spTree>
    <p:extLst>
      <p:ext uri="{BB962C8B-B14F-4D97-AF65-F5344CB8AC3E}">
        <p14:creationId xmlns:p14="http://schemas.microsoft.com/office/powerpoint/2010/main" val="16045676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E4C29FE-449E-41D2-B84A-0227ED78D572}" type="datetimeFigureOut">
              <a:rPr lang="en-US" smtClean="0"/>
              <a:t>12/4/2017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E460C5-6ECE-41B7-92E9-FB36720D4A3D}" type="slidenum">
              <a:rPr lang="en-US" smtClean="0"/>
              <a:t>‹#›</a:t>
            </a:fld>
            <a:endParaRPr lang="en-US"/>
          </a:p>
        </p:txBody>
      </p:sp>
    </p:spTree>
    <p:extLst>
      <p:ext uri="{BB962C8B-B14F-4D97-AF65-F5344CB8AC3E}">
        <p14:creationId xmlns:p14="http://schemas.microsoft.com/office/powerpoint/2010/main" val="322580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E4C29FE-449E-41D2-B84A-0227ED78D572}" type="datetimeFigureOut">
              <a:rPr lang="en-US" smtClean="0"/>
              <a:t>12/4/2017</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55E460C5-6ECE-41B7-92E9-FB36720D4A3D}" type="slidenum">
              <a:rPr lang="en-US" smtClean="0"/>
              <a:t>‹#›</a:t>
            </a:fld>
            <a:endParaRPr lang="en-US"/>
          </a:p>
        </p:txBody>
      </p:sp>
    </p:spTree>
    <p:extLst>
      <p:ext uri="{BB962C8B-B14F-4D97-AF65-F5344CB8AC3E}">
        <p14:creationId xmlns:p14="http://schemas.microsoft.com/office/powerpoint/2010/main" val="33770948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0E4C29FE-449E-41D2-B84A-0227ED78D572}"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460C5-6ECE-41B7-92E9-FB36720D4A3D}" type="slidenum">
              <a:rPr lang="en-US" smtClean="0"/>
              <a:t>‹#›</a:t>
            </a:fld>
            <a:endParaRPr lang="en-US"/>
          </a:p>
        </p:txBody>
      </p:sp>
    </p:spTree>
    <p:extLst>
      <p:ext uri="{BB962C8B-B14F-4D97-AF65-F5344CB8AC3E}">
        <p14:creationId xmlns:p14="http://schemas.microsoft.com/office/powerpoint/2010/main" val="21243026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0E4C29FE-449E-41D2-B84A-0227ED78D572}"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5E460C5-6ECE-41B7-92E9-FB36720D4A3D}" type="slidenum">
              <a:rPr lang="en-US" smtClean="0"/>
              <a:t>‹#›</a:t>
            </a:fld>
            <a:endParaRPr lang="en-US"/>
          </a:p>
        </p:txBody>
      </p:sp>
    </p:spTree>
    <p:extLst>
      <p:ext uri="{BB962C8B-B14F-4D97-AF65-F5344CB8AC3E}">
        <p14:creationId xmlns:p14="http://schemas.microsoft.com/office/powerpoint/2010/main" val="1879929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4C29FE-449E-41D2-B84A-0227ED78D572}"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460C5-6ECE-41B7-92E9-FB36720D4A3D}" type="slidenum">
              <a:rPr lang="en-US" smtClean="0"/>
              <a:t>‹#›</a:t>
            </a:fld>
            <a:endParaRPr lang="en-US"/>
          </a:p>
        </p:txBody>
      </p:sp>
    </p:spTree>
    <p:extLst>
      <p:ext uri="{BB962C8B-B14F-4D97-AF65-F5344CB8AC3E}">
        <p14:creationId xmlns:p14="http://schemas.microsoft.com/office/powerpoint/2010/main" val="3921417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4C29FE-449E-41D2-B84A-0227ED78D572}"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5E460C5-6ECE-41B7-92E9-FB36720D4A3D}" type="slidenum">
              <a:rPr lang="en-US" smtClean="0"/>
              <a:t>‹#›</a:t>
            </a:fld>
            <a:endParaRPr lang="en-US"/>
          </a:p>
        </p:txBody>
      </p:sp>
    </p:spTree>
    <p:extLst>
      <p:ext uri="{BB962C8B-B14F-4D97-AF65-F5344CB8AC3E}">
        <p14:creationId xmlns:p14="http://schemas.microsoft.com/office/powerpoint/2010/main" val="116234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4C29FE-449E-41D2-B84A-0227ED78D572}" type="datetimeFigureOut">
              <a:rPr lang="en-US" smtClean="0"/>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E460C5-6ECE-41B7-92E9-FB36720D4A3D}" type="slidenum">
              <a:rPr lang="en-US" smtClean="0"/>
              <a:t>‹#›</a:t>
            </a:fld>
            <a:endParaRPr lang="en-US"/>
          </a:p>
        </p:txBody>
      </p:sp>
    </p:spTree>
    <p:extLst>
      <p:ext uri="{BB962C8B-B14F-4D97-AF65-F5344CB8AC3E}">
        <p14:creationId xmlns:p14="http://schemas.microsoft.com/office/powerpoint/2010/main" val="1639579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E4C29FE-449E-41D2-B84A-0227ED78D572}" type="datetimeFigureOut">
              <a:rPr lang="en-US" smtClean="0"/>
              <a:t>12/4/2017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E460C5-6ECE-41B7-92E9-FB36720D4A3D}" type="slidenum">
              <a:rPr lang="en-US" smtClean="0"/>
              <a:t>‹#›</a:t>
            </a:fld>
            <a:endParaRPr lang="en-US"/>
          </a:p>
        </p:txBody>
      </p:sp>
    </p:spTree>
    <p:extLst>
      <p:ext uri="{BB962C8B-B14F-4D97-AF65-F5344CB8AC3E}">
        <p14:creationId xmlns:p14="http://schemas.microsoft.com/office/powerpoint/2010/main" val="1154913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E4C29FE-449E-41D2-B84A-0227ED78D572}" type="datetimeFigureOut">
              <a:rPr lang="en-US" smtClean="0"/>
              <a:t>12/4/2017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E460C5-6ECE-41B7-92E9-FB36720D4A3D}" type="slidenum">
              <a:rPr lang="en-US" smtClean="0"/>
              <a:t>‹#›</a:t>
            </a:fld>
            <a:endParaRPr lang="en-US"/>
          </a:p>
        </p:txBody>
      </p:sp>
    </p:spTree>
    <p:extLst>
      <p:ext uri="{BB962C8B-B14F-4D97-AF65-F5344CB8AC3E}">
        <p14:creationId xmlns:p14="http://schemas.microsoft.com/office/powerpoint/2010/main" val="3915456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4C29FE-449E-41D2-B84A-0227ED78D572}" type="datetimeFigureOut">
              <a:rPr lang="en-US" smtClean="0"/>
              <a:t>12/4/2017</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55E460C5-6ECE-41B7-92E9-FB36720D4A3D}" type="slidenum">
              <a:rPr lang="en-US" smtClean="0"/>
              <a:t>‹#›</a:t>
            </a:fld>
            <a:endParaRPr lang="en-US"/>
          </a:p>
        </p:txBody>
      </p:sp>
    </p:spTree>
    <p:extLst>
      <p:ext uri="{BB962C8B-B14F-4D97-AF65-F5344CB8AC3E}">
        <p14:creationId xmlns:p14="http://schemas.microsoft.com/office/powerpoint/2010/main" val="2183551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C29FE-449E-41D2-B84A-0227ED78D572}" type="datetimeFigureOut">
              <a:rPr lang="en-US" smtClean="0"/>
              <a:t>12/4/2017</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5E460C5-6ECE-41B7-92E9-FB36720D4A3D}" type="slidenum">
              <a:rPr lang="en-US" smtClean="0"/>
              <a:t>‹#›</a:t>
            </a:fld>
            <a:endParaRPr lang="en-US"/>
          </a:p>
        </p:txBody>
      </p:sp>
    </p:spTree>
    <p:extLst>
      <p:ext uri="{BB962C8B-B14F-4D97-AF65-F5344CB8AC3E}">
        <p14:creationId xmlns:p14="http://schemas.microsoft.com/office/powerpoint/2010/main" val="1968311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C29FE-449E-41D2-B84A-0227ED78D572}" type="datetimeFigureOut">
              <a:rPr lang="en-US" smtClean="0"/>
              <a:t>12/4/2017</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5E460C5-6ECE-41B7-92E9-FB36720D4A3D}" type="slidenum">
              <a:rPr lang="en-US" smtClean="0"/>
              <a:t>‹#›</a:t>
            </a:fld>
            <a:endParaRPr lang="en-US"/>
          </a:p>
        </p:txBody>
      </p:sp>
    </p:spTree>
    <p:extLst>
      <p:ext uri="{BB962C8B-B14F-4D97-AF65-F5344CB8AC3E}">
        <p14:creationId xmlns:p14="http://schemas.microsoft.com/office/powerpoint/2010/main" val="4181074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0E4C29FE-449E-41D2-B84A-0227ED78D572}" type="datetimeFigureOut">
              <a:rPr lang="en-US" smtClean="0"/>
              <a:t>12/4/2017</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55E460C5-6ECE-41B7-92E9-FB36720D4A3D}" type="slidenum">
              <a:rPr lang="en-US" smtClean="0"/>
              <a:t>‹#›</a:t>
            </a:fld>
            <a:endParaRPr lang="en-US"/>
          </a:p>
        </p:txBody>
      </p:sp>
    </p:spTree>
    <p:extLst>
      <p:ext uri="{BB962C8B-B14F-4D97-AF65-F5344CB8AC3E}">
        <p14:creationId xmlns:p14="http://schemas.microsoft.com/office/powerpoint/2010/main" val="2019002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4000" b="1" dirty="0"/>
              <a:t>Sudan’s Forest National Corporation (FNC) and</a:t>
            </a:r>
            <a:br>
              <a:rPr lang="en-US" sz="4000" b="1" dirty="0"/>
            </a:br>
            <a:r>
              <a:rPr lang="en-US" sz="4000" b="1" dirty="0"/>
              <a:t>Forest Carbon Partnership Facility (FCPF) and</a:t>
            </a:r>
            <a:br>
              <a:rPr lang="en-US" sz="4000" b="1" dirty="0"/>
            </a:br>
            <a:r>
              <a:rPr lang="en-US" sz="4000" b="1" dirty="0"/>
              <a:t>REDD+ Readiness Programme</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The Sudanese Environment Conservation Society</a:t>
            </a:r>
          </a:p>
          <a:p>
            <a:r>
              <a:rPr lang="en-US" dirty="0" smtClean="0"/>
              <a:t>2018</a:t>
            </a:r>
            <a:endParaRPr lang="en-US" dirty="0"/>
          </a:p>
        </p:txBody>
      </p:sp>
      <p:pic>
        <p:nvPicPr>
          <p:cNvPr id="4" name="Picture 3"/>
          <p:cNvPicPr>
            <a:picLocks noChangeAspect="1"/>
          </p:cNvPicPr>
          <p:nvPr/>
        </p:nvPicPr>
        <p:blipFill>
          <a:blip r:embed="rId2"/>
          <a:stretch>
            <a:fillRect/>
          </a:stretch>
        </p:blipFill>
        <p:spPr>
          <a:xfrm>
            <a:off x="9306095" y="3602038"/>
            <a:ext cx="1361905" cy="1133333"/>
          </a:xfrm>
          <a:prstGeom prst="rect">
            <a:avLst/>
          </a:prstGeom>
        </p:spPr>
      </p:pic>
    </p:spTree>
    <p:extLst>
      <p:ext uri="{BB962C8B-B14F-4D97-AF65-F5344CB8AC3E}">
        <p14:creationId xmlns:p14="http://schemas.microsoft.com/office/powerpoint/2010/main" val="2976219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Sudanese Environment Conservation Society (SECS)</a:t>
            </a:r>
            <a:endParaRPr lang="en-US" b="1" dirty="0"/>
          </a:p>
        </p:txBody>
      </p:sp>
      <p:sp>
        <p:nvSpPr>
          <p:cNvPr id="3" name="Content Placeholder 2"/>
          <p:cNvSpPr>
            <a:spLocks noGrp="1"/>
          </p:cNvSpPr>
          <p:nvPr>
            <p:ph idx="1"/>
          </p:nvPr>
        </p:nvSpPr>
        <p:spPr/>
        <p:txBody>
          <a:bodyPr>
            <a:normAutofit fontScale="70000" lnSpcReduction="20000"/>
          </a:bodyPr>
          <a:lstStyle/>
          <a:p>
            <a:r>
              <a:rPr lang="en-US" sz="3600" dirty="0"/>
              <a:t>The Society has evolved into a membership organization with </a:t>
            </a:r>
            <a:r>
              <a:rPr lang="en-US" sz="3600" dirty="0" smtClean="0"/>
              <a:t>over </a:t>
            </a:r>
            <a:r>
              <a:rPr lang="en-US" sz="3600" dirty="0" smtClean="0">
                <a:solidFill>
                  <a:srgbClr val="0070C0"/>
                </a:solidFill>
              </a:rPr>
              <a:t>100</a:t>
            </a:r>
            <a:r>
              <a:rPr lang="en-US" sz="3600" dirty="0" smtClean="0"/>
              <a:t> branches </a:t>
            </a:r>
            <a:r>
              <a:rPr lang="en-US" sz="3600" dirty="0"/>
              <a:t>that are covering all the states of the Sudan.  These branches are </a:t>
            </a:r>
            <a:r>
              <a:rPr lang="en-US" sz="3600" dirty="0">
                <a:solidFill>
                  <a:srgbClr val="0070C0"/>
                </a:solidFill>
              </a:rPr>
              <a:t>NGOs/CBOs</a:t>
            </a:r>
            <a:r>
              <a:rPr lang="en-US" sz="3600" dirty="0"/>
              <a:t> that are locally established at cities and villages and are registered at the states’/localities’ level.  They have their own identity and autonomy in undertaking their own programmes. The Society is a founding member of a number of networks, coalitions and consortia</a:t>
            </a:r>
            <a:r>
              <a:rPr lang="en-US" dirty="0"/>
              <a:t>.</a:t>
            </a:r>
          </a:p>
        </p:txBody>
      </p:sp>
    </p:spTree>
    <p:extLst>
      <p:ext uri="{BB962C8B-B14F-4D97-AF65-F5344CB8AC3E}">
        <p14:creationId xmlns:p14="http://schemas.microsoft.com/office/powerpoint/2010/main" val="2403831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SECS Envisaged Role in the REDD+</a:t>
            </a:r>
            <a:endParaRPr lang="en-US" b="1" dirty="0"/>
          </a:p>
        </p:txBody>
      </p:sp>
      <p:sp>
        <p:nvSpPr>
          <p:cNvPr id="3" name="Content Placeholder 2"/>
          <p:cNvSpPr>
            <a:spLocks noGrp="1"/>
          </p:cNvSpPr>
          <p:nvPr>
            <p:ph idx="1"/>
          </p:nvPr>
        </p:nvSpPr>
        <p:spPr/>
        <p:txBody>
          <a:bodyPr>
            <a:normAutofit fontScale="77500" lnSpcReduction="20000"/>
          </a:bodyPr>
          <a:lstStyle/>
          <a:p>
            <a:r>
              <a:rPr lang="en-US" sz="4000" dirty="0" smtClean="0"/>
              <a:t>Supporting </a:t>
            </a:r>
            <a:r>
              <a:rPr lang="en-US" sz="4000" dirty="0"/>
              <a:t>the implementation of Sudan’s R-PP in the areas of </a:t>
            </a:r>
            <a:r>
              <a:rPr lang="en-US" sz="4000" dirty="0">
                <a:solidFill>
                  <a:srgbClr val="0070C0"/>
                </a:solidFill>
              </a:rPr>
              <a:t>capacity building</a:t>
            </a:r>
            <a:r>
              <a:rPr lang="en-US" sz="4000" dirty="0"/>
              <a:t>, </a:t>
            </a:r>
            <a:r>
              <a:rPr lang="en-US" sz="4000" dirty="0">
                <a:solidFill>
                  <a:srgbClr val="0070C0"/>
                </a:solidFill>
              </a:rPr>
              <a:t>gender mainstreaming</a:t>
            </a:r>
            <a:r>
              <a:rPr lang="en-US" sz="4000" dirty="0"/>
              <a:t>, </a:t>
            </a:r>
            <a:r>
              <a:rPr lang="en-US" sz="4000" dirty="0">
                <a:solidFill>
                  <a:srgbClr val="0070C0"/>
                </a:solidFill>
              </a:rPr>
              <a:t>consultation</a:t>
            </a:r>
            <a:r>
              <a:rPr lang="en-US" sz="4000" dirty="0"/>
              <a:t> and </a:t>
            </a:r>
            <a:r>
              <a:rPr lang="en-US" sz="4000" dirty="0">
                <a:solidFill>
                  <a:srgbClr val="0070C0"/>
                </a:solidFill>
              </a:rPr>
              <a:t>participation</a:t>
            </a:r>
            <a:r>
              <a:rPr lang="en-US" sz="4000" dirty="0"/>
              <a:t> specified in the MTR and as will further be defined in the new agreement of the FCPF for additional funding of Sudan REDD+ readiness implementation. </a:t>
            </a:r>
          </a:p>
        </p:txBody>
      </p:sp>
    </p:spTree>
    <p:extLst>
      <p:ext uri="{BB962C8B-B14F-4D97-AF65-F5344CB8AC3E}">
        <p14:creationId xmlns:p14="http://schemas.microsoft.com/office/powerpoint/2010/main" val="8454014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Objectives and scope of work </a:t>
            </a:r>
            <a:endParaRPr lang="en-US" dirty="0"/>
          </a:p>
        </p:txBody>
      </p:sp>
      <p:sp>
        <p:nvSpPr>
          <p:cNvPr id="3" name="Content Placeholder 2"/>
          <p:cNvSpPr>
            <a:spLocks noGrp="1"/>
          </p:cNvSpPr>
          <p:nvPr>
            <p:ph idx="1"/>
          </p:nvPr>
        </p:nvSpPr>
        <p:spPr/>
        <p:txBody>
          <a:bodyPr/>
          <a:lstStyle/>
          <a:p>
            <a:r>
              <a:rPr lang="en-US" dirty="0" smtClean="0"/>
              <a:t>To </a:t>
            </a:r>
            <a:r>
              <a:rPr lang="en-US" dirty="0"/>
              <a:t>strengthen the national capacity of key stakeholders (platforms) to undertake relevant activities within the framework of Sudan’s REDD+ Programme. </a:t>
            </a:r>
          </a:p>
          <a:p>
            <a:r>
              <a:rPr lang="en-US" dirty="0" smtClean="0"/>
              <a:t>To </a:t>
            </a:r>
            <a:r>
              <a:rPr lang="en-US" dirty="0"/>
              <a:t>raise public and stakeholders’ awareness and understanding of REDD+, all technical and climate change concepts and issues involved.</a:t>
            </a:r>
          </a:p>
          <a:p>
            <a:r>
              <a:rPr lang="en-US" dirty="0" smtClean="0"/>
              <a:t>To </a:t>
            </a:r>
            <a:r>
              <a:rPr lang="en-US" dirty="0"/>
              <a:t>enhance knowledge sharing, information dissemination and communication on REDD+ </a:t>
            </a:r>
            <a:r>
              <a:rPr lang="en-US" dirty="0" smtClean="0"/>
              <a:t>within </a:t>
            </a:r>
            <a:r>
              <a:rPr lang="en-US" dirty="0"/>
              <a:t>key stakeholders to enhance their capacities and participation in REDD</a:t>
            </a:r>
            <a:r>
              <a:rPr lang="en-US" dirty="0" smtClean="0"/>
              <a:t>+.</a:t>
            </a:r>
          </a:p>
          <a:p>
            <a:r>
              <a:rPr lang="en-US" dirty="0" smtClean="0"/>
              <a:t>To develop a gender strategy within the REDD+ programme.</a:t>
            </a:r>
            <a:endParaRPr lang="en-US" dirty="0"/>
          </a:p>
          <a:p>
            <a:endParaRPr lang="en-US" dirty="0"/>
          </a:p>
        </p:txBody>
      </p:sp>
    </p:spTree>
    <p:extLst>
      <p:ext uri="{BB962C8B-B14F-4D97-AF65-F5344CB8AC3E}">
        <p14:creationId xmlns:p14="http://schemas.microsoft.com/office/powerpoint/2010/main" val="16638109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Components</a:t>
            </a:r>
            <a:endParaRPr lang="en-US" b="1" dirty="0"/>
          </a:p>
        </p:txBody>
      </p:sp>
      <p:sp>
        <p:nvSpPr>
          <p:cNvPr id="3" name="Content Placeholder 2"/>
          <p:cNvSpPr>
            <a:spLocks noGrp="1"/>
          </p:cNvSpPr>
          <p:nvPr>
            <p:ph idx="1"/>
          </p:nvPr>
        </p:nvSpPr>
        <p:spPr/>
        <p:txBody>
          <a:bodyPr>
            <a:normAutofit fontScale="77500" lnSpcReduction="20000"/>
          </a:bodyPr>
          <a:lstStyle/>
          <a:p>
            <a:r>
              <a:rPr lang="en-US" sz="4000" dirty="0"/>
              <a:t>Strengthening stakeholder </a:t>
            </a:r>
            <a:r>
              <a:rPr lang="en-US" sz="4000" dirty="0" smtClean="0"/>
              <a:t>platforms</a:t>
            </a:r>
          </a:p>
          <a:p>
            <a:r>
              <a:rPr lang="en-GB" sz="4000" dirty="0"/>
              <a:t>Raising awareness and building capacities of local stakeholder </a:t>
            </a:r>
            <a:r>
              <a:rPr lang="en-GB" sz="4000" dirty="0" smtClean="0"/>
              <a:t>groups</a:t>
            </a:r>
          </a:p>
          <a:p>
            <a:r>
              <a:rPr lang="en-GB" sz="4000" dirty="0" smtClean="0"/>
              <a:t>Enhancing </a:t>
            </a:r>
            <a:r>
              <a:rPr lang="en-GB" sz="4000" dirty="0"/>
              <a:t>knowledge sharing </a:t>
            </a:r>
            <a:r>
              <a:rPr lang="en-GB" sz="4000" dirty="0" smtClean="0"/>
              <a:t>communication</a:t>
            </a:r>
          </a:p>
          <a:p>
            <a:r>
              <a:rPr lang="en-GB" sz="4000" dirty="0" smtClean="0"/>
              <a:t>Gender mainstreaming strategy</a:t>
            </a:r>
          </a:p>
          <a:p>
            <a:r>
              <a:rPr lang="en-GB" sz="4000" dirty="0" smtClean="0"/>
              <a:t>Forced deforestation study</a:t>
            </a:r>
            <a:endParaRPr lang="en-US" sz="4000" dirty="0"/>
          </a:p>
        </p:txBody>
      </p:sp>
    </p:spTree>
    <p:extLst>
      <p:ext uri="{BB962C8B-B14F-4D97-AF65-F5344CB8AC3E}">
        <p14:creationId xmlns:p14="http://schemas.microsoft.com/office/powerpoint/2010/main" val="30219925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Activities</a:t>
            </a:r>
            <a:endParaRPr lang="en-US" b="1" dirty="0"/>
          </a:p>
        </p:txBody>
      </p:sp>
      <p:sp>
        <p:nvSpPr>
          <p:cNvPr id="3" name="Content Placeholder 2"/>
          <p:cNvSpPr>
            <a:spLocks noGrp="1"/>
          </p:cNvSpPr>
          <p:nvPr>
            <p:ph idx="1"/>
          </p:nvPr>
        </p:nvSpPr>
        <p:spPr/>
        <p:txBody>
          <a:bodyPr>
            <a:normAutofit fontScale="77500" lnSpcReduction="20000"/>
          </a:bodyPr>
          <a:lstStyle/>
          <a:p>
            <a:pPr lvl="0"/>
            <a:r>
              <a:rPr lang="en-US" sz="3600" dirty="0"/>
              <a:t>An extensive stakeholder’s analysis will be undertaken in the 7 targeted states (identifying roles, influences, rank, etc.).</a:t>
            </a:r>
          </a:p>
          <a:p>
            <a:pPr lvl="0"/>
            <a:r>
              <a:rPr lang="en-US" sz="3600" dirty="0"/>
              <a:t>Undertaking needs assessment to determine the training gaps of the different stakeholders.</a:t>
            </a:r>
          </a:p>
          <a:p>
            <a:pPr lvl="0"/>
            <a:r>
              <a:rPr lang="en-US" sz="3600" dirty="0" smtClean="0"/>
              <a:t>Designing </a:t>
            </a:r>
            <a:r>
              <a:rPr lang="en-US" sz="3600" dirty="0"/>
              <a:t>training manuals</a:t>
            </a:r>
            <a:r>
              <a:rPr lang="en-US" sz="3600" dirty="0" smtClean="0"/>
              <a:t>.</a:t>
            </a:r>
          </a:p>
          <a:p>
            <a:r>
              <a:rPr lang="en-US" sz="3600" dirty="0" smtClean="0"/>
              <a:t>Designing awareness raising kits according to the specific target groups.</a:t>
            </a:r>
          </a:p>
          <a:p>
            <a:pPr marL="0" lvl="0" indent="0">
              <a:buNone/>
            </a:pPr>
            <a:endParaRPr lang="en-US" sz="3600" dirty="0"/>
          </a:p>
          <a:p>
            <a:endParaRPr lang="en-US" dirty="0"/>
          </a:p>
        </p:txBody>
      </p:sp>
    </p:spTree>
    <p:extLst>
      <p:ext uri="{BB962C8B-B14F-4D97-AF65-F5344CB8AC3E}">
        <p14:creationId xmlns:p14="http://schemas.microsoft.com/office/powerpoint/2010/main" val="1133180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Activities</a:t>
            </a:r>
            <a:endParaRPr lang="en-US" b="1" dirty="0"/>
          </a:p>
        </p:txBody>
      </p:sp>
      <p:sp>
        <p:nvSpPr>
          <p:cNvPr id="3" name="Content Placeholder 2"/>
          <p:cNvSpPr>
            <a:spLocks noGrp="1"/>
          </p:cNvSpPr>
          <p:nvPr>
            <p:ph idx="1"/>
          </p:nvPr>
        </p:nvSpPr>
        <p:spPr/>
        <p:txBody>
          <a:bodyPr>
            <a:normAutofit fontScale="92500" lnSpcReduction="10000"/>
          </a:bodyPr>
          <a:lstStyle/>
          <a:p>
            <a:pPr lvl="0"/>
            <a:r>
              <a:rPr lang="en-US" sz="2400" dirty="0" smtClean="0"/>
              <a:t>Creating </a:t>
            </a:r>
            <a:r>
              <a:rPr lang="en-US" sz="2400" dirty="0"/>
              <a:t>links between the Environmental Forums of SECS branches in the states and the REDD Plus platforms, to ensure knowledge sharing and participation.</a:t>
            </a:r>
          </a:p>
          <a:p>
            <a:pPr lvl="0"/>
            <a:r>
              <a:rPr lang="en-US" sz="2400" dirty="0"/>
              <a:t>Synchronizing the activities of the Climate Change Platform (CCP) at the national level that is housed by SECS with the national REDD Plus platform and awareness raising campaigns.</a:t>
            </a:r>
          </a:p>
          <a:p>
            <a:pPr lvl="0"/>
            <a:r>
              <a:rPr lang="en-US" sz="2400" dirty="0"/>
              <a:t>Initiating a Management Information System (MIS) to safeguard against any trespasses on the trees or forests in the targeted states.  The MIS will act as an early warning system.</a:t>
            </a:r>
          </a:p>
          <a:p>
            <a:endParaRPr lang="en-US" dirty="0"/>
          </a:p>
        </p:txBody>
      </p:sp>
    </p:spTree>
    <p:extLst>
      <p:ext uri="{BB962C8B-B14F-4D97-AF65-F5344CB8AC3E}">
        <p14:creationId xmlns:p14="http://schemas.microsoft.com/office/powerpoint/2010/main" val="3765970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Activities</a:t>
            </a:r>
            <a:endParaRPr lang="en-US" dirty="0"/>
          </a:p>
        </p:txBody>
      </p:sp>
      <p:sp>
        <p:nvSpPr>
          <p:cNvPr id="3" name="Content Placeholder 2"/>
          <p:cNvSpPr>
            <a:spLocks noGrp="1"/>
          </p:cNvSpPr>
          <p:nvPr>
            <p:ph idx="1"/>
          </p:nvPr>
        </p:nvSpPr>
        <p:spPr/>
        <p:txBody>
          <a:bodyPr>
            <a:normAutofit/>
          </a:bodyPr>
          <a:lstStyle/>
          <a:p>
            <a:pPr lvl="0"/>
            <a:r>
              <a:rPr lang="en-US" dirty="0"/>
              <a:t>The awareness campaigns will be designed to suit the different targeted groups (private sector, decision makers, CSOs, women, youth, and students</a:t>
            </a:r>
            <a:r>
              <a:rPr lang="en-US" dirty="0" smtClean="0"/>
              <a:t>).</a:t>
            </a:r>
            <a:r>
              <a:rPr lang="en-US" dirty="0"/>
              <a:t> </a:t>
            </a:r>
            <a:r>
              <a:rPr lang="en-US" dirty="0" smtClean="0"/>
              <a:t>Different </a:t>
            </a:r>
            <a:r>
              <a:rPr lang="en-US" dirty="0"/>
              <a:t>media outlets </a:t>
            </a:r>
            <a:r>
              <a:rPr lang="en-US" dirty="0" smtClean="0"/>
              <a:t> </a:t>
            </a:r>
            <a:r>
              <a:rPr lang="en-US" dirty="0"/>
              <a:t>will be used by the Society for knowledge sharing (e.g. drama shows, interactive theatre, puppet theatre, video and lectures, local traditional groups, TV and Radio, etc.).  The social media will also be used to disseminate knowledge and </a:t>
            </a:r>
            <a:r>
              <a:rPr lang="en-US" dirty="0" smtClean="0"/>
              <a:t>ensure </a:t>
            </a:r>
            <a:r>
              <a:rPr lang="en-US" dirty="0"/>
              <a:t>the engagement of specific stakeholders. </a:t>
            </a:r>
            <a:endParaRPr lang="en-US" dirty="0" smtClean="0"/>
          </a:p>
          <a:p>
            <a:pPr lvl="0"/>
            <a:r>
              <a:rPr lang="en-US" dirty="0" smtClean="0"/>
              <a:t>Training </a:t>
            </a:r>
            <a:r>
              <a:rPr lang="en-US" dirty="0"/>
              <a:t>activities will be held at the national and state levels.</a:t>
            </a:r>
          </a:p>
          <a:p>
            <a:endParaRPr lang="en-US" dirty="0"/>
          </a:p>
        </p:txBody>
      </p:sp>
    </p:spTree>
    <p:extLst>
      <p:ext uri="{BB962C8B-B14F-4D97-AF65-F5344CB8AC3E}">
        <p14:creationId xmlns:p14="http://schemas.microsoft.com/office/powerpoint/2010/main" val="25566836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108</TotalTime>
  <Words>496</Words>
  <Application>Microsoft Office PowerPoint</Application>
  <PresentationFormat>Widescreen</PresentationFormat>
  <Paragraphs>30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Ion Boardroom</vt:lpstr>
      <vt:lpstr>Sudan’s Forest National Corporation (FNC) and Forest Carbon Partnership Facility (FCPF) and REDD+ Readiness Programme </vt:lpstr>
      <vt:lpstr>The Sudanese Environment Conservation Society (SECS)</vt:lpstr>
      <vt:lpstr>SECS Envisaged Role in the REDD+</vt:lpstr>
      <vt:lpstr>Objectives and scope of work </vt:lpstr>
      <vt:lpstr>Components</vt:lpstr>
      <vt:lpstr>Activities</vt:lpstr>
      <vt:lpstr>Activities</vt:lpstr>
      <vt:lpstr>Activities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Sudan’s Forest National Corporation (FNC) and Forest Carbon Partnership Facility (FCPF) and REDD+ Readiness Programme </dc:title>
  <dc:creator>Adil Seedahmed</dc:creator>
  <cp:lastModifiedBy>Adil Seedahmed</cp:lastModifiedBy>
  <cp:revision>9</cp:revision>
  <dcterms:created xsi:type="dcterms:W3CDTF">2017-12-04T11:01:53Z</dcterms:created>
  <dcterms:modified xsi:type="dcterms:W3CDTF">2017-12-04T12:50:13Z</dcterms:modified>
</cp:coreProperties>
</file>